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25044bae59c6.jpg"/>
<Relationship Id="rId3" Type="http://schemas.openxmlformats.org/officeDocument/2006/relationships/image" Target="../media/file25047e25582f.png"/>
<Relationship Id="rId4" Type="http://schemas.openxmlformats.org/officeDocument/2006/relationships/image" Target="../media/file25041fd243ba.png"/>
<Relationship Id="rId5" Type="http://schemas.openxmlformats.org/officeDocument/2006/relationships/image" Target="../media/file25044947a5d.png"/>
<Relationship Id="rId6" Type="http://schemas.openxmlformats.org/officeDocument/2006/relationships/image" Target="../media/file250426b76816.png"/>
<Relationship Id="rId7" Type="http://schemas.openxmlformats.org/officeDocument/2006/relationships/image" Target="../media/file250458cd64ca.png"/>
<Relationship Id="rId8" Type="http://schemas.openxmlformats.org/officeDocument/2006/relationships/image" Target="../media/file250471231e86.png"/>
<Relationship Id="rId9" Type="http://schemas.openxmlformats.org/officeDocument/2006/relationships/image" Target="../media/file25046ee84b8e.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25042aba46ad.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504318957dc.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2504c1a3f38.png"/>
<Relationship Id="rId3" Type="http://schemas.openxmlformats.org/officeDocument/2006/relationships/image" Target="../media/file250428655ac9.png"/>
<Relationship Id="rId4" Type="http://schemas.openxmlformats.org/officeDocument/2006/relationships/image" Target="../media/file250447d37a17.jpg"/>
<Relationship Id="rId5" Type="http://schemas.openxmlformats.org/officeDocument/2006/relationships/image" Target="../media/file25047730499.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2504d919bf.png"/>
<Relationship Id="rId3" Type="http://schemas.openxmlformats.org/officeDocument/2006/relationships/image" Target="../media/file250476505764.png"/>
<Relationship Id="rId4" Type="http://schemas.openxmlformats.org/officeDocument/2006/relationships/image" Target="../media/file25047b0729d.jp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25044f5d349.jpg"/>
<Relationship Id="rId3" Type="http://schemas.openxmlformats.org/officeDocument/2006/relationships/image" Target="../media/file250423652f80.jpg"/>
<Relationship Id="rId4" Type="http://schemas.openxmlformats.org/officeDocument/2006/relationships/image" Target="../media/file2504720c2b6.jpg"/>
<Relationship Id="rId5" Type="http://schemas.openxmlformats.org/officeDocument/2006/relationships/image" Target="../media/file250447ec6a8.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OCT 5 – OCT 10, 2016 ]</a:t>
            </a:r>
          </a:p>
        </p:txBody>
      </p:sp>
      <p:sp>
        <p:nvSpPr>
          <p:cNvPr id="10" name="txt_event_ttl"/>
          <p:cNvSpPr>
            <a:spLocks noGrp="1"/>
          </p:cNvSpPr>
          <p:nvPr>
            <p:ph type="body" sz="quarter" idx="10" hasCustomPrompt="1"/>
          </p:nvPr>
        </p:nvSpPr>
        <p:spPr>
          <a:xfrm>
            <a:off x="0" y="452799"/>
            <a:ext cx="7772400" cy="914400"/>
          </a:xfrm>
        </p:spPr>
        <p:txBody>
          <a:bodyPr/>
          <a:lstStyle/>
          <a:p>
            <a:r>
              <a:rP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rPr/>
              <a:t>1</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(very dangerous)</a:t>
            </a:r>
          </a:p>
        </p:txBody>
      </p:sp>
      <p:sp>
        <p:nvSpPr>
          <p:cNvPr id="13" name="txt_dash_v2"/>
          <p:cNvSpPr>
            <a:spLocks noGrp="1"/>
          </p:cNvSpPr>
          <p:nvPr>
            <p:ph type="body" sz="quarter" idx="19" hasCustomPrompt="1"/>
          </p:nvPr>
        </p:nvSpPr>
        <p:spPr>
          <a:xfrm>
            <a:off x="605410" y="2490420"/>
            <a:ext cx="914400" cy="457200"/>
          </a:xfrm>
        </p:spPr>
        <p:txBody>
          <a:bodyPr/>
          <a:lstStyle/>
          <a:p>
            <a:r>
              <a:rPr/>
              <a:t>5.7</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71</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Gusts</a:t>
            </a:r>
          </a:p>
        </p:txBody>
      </p:sp>
      <p:sp>
        <p:nvSpPr>
          <p:cNvPr id="17" name="txt_dash_v4"/>
          <p:cNvSpPr>
            <a:spLocks noGrp="1"/>
          </p:cNvSpPr>
          <p:nvPr>
            <p:ph type="body" sz="quarter" idx="21" hasCustomPrompt="1"/>
          </p:nvPr>
        </p:nvSpPr>
        <p:spPr>
          <a:xfrm>
            <a:off x="606116" y="4522671"/>
            <a:ext cx="914400" cy="457200"/>
          </a:xfrm>
        </p:spPr>
        <p:txBody>
          <a:bodyPr/>
          <a:lstStyle/>
          <a:p>
            <a:r>
              <a:rPr/>
              <a:t>5.5</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Matthew at “North Inlet – Winyah Bay”</a:t>
            </a:r>
          </a:p>
        </p:txBody>
      </p:sp>
      <p:sp>
        <p:nvSpPr>
          <p:cNvPr id="20" name="txt_storm_bkgd"/>
          <p:cNvSpPr>
            <a:spLocks noGrp="1"/>
          </p:cNvSpPr>
          <p:nvPr>
            <p:ph type="body" sz="quarter" idx="16" hasCustomPrompt="1"/>
          </p:nvPr>
        </p:nvSpPr>
        <p:spPr>
          <a:xfrm>
            <a:off x="0" y="7085500"/>
            <a:ext cx="7772400" cy="1554480"/>
          </a:xfrm>
        </p:spPr>
        <p:txBody>
          <a:bodyPr/>
          <a:lstStyle/>
          <a:p>
            <a:r>
              <a:rPr/>
              <a:t>On October 8th, Hurricane Matthew moved parallel to the South Carolina coast as a category 1 hurricane until it made landfall about 25 miles south of Georgetown, South Carolina near McClellanville.  Within a few hours, the center of the hurricane moved back offshore, but the large eyewall extended well inland and  brought hurricane-force wind gusts and heavy rains to coastal regions of the Carolinas. 
The effects of Matthew were observed at the North Inlet –Winyah Bay (NIWB) Research Reserve through the System-Wide Monitoring Program (SWMP), which tracks short-term variability and long-term change in weather and water quality in the areas surrounding Georgetown, South Carolina.</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NIWB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May 27,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NIWB</a:t>
            </a:r>
          </a:p>
        </p:txBody>
      </p:sp>
      <p:sp>
        <p:nvSpPr>
          <p:cNvPr id="3" name="txt_resrv_nerrs_desc"/>
          <p:cNvSpPr>
            <a:spLocks noGrp="1"/>
          </p:cNvSpPr>
          <p:nvPr>
            <p:ph type="body" sz="quarter" idx="11"/>
          </p:nvPr>
        </p:nvSpPr>
        <p:spPr>
          <a:xfrm>
            <a:off x="1872342" y="228598"/>
            <a:ext cx="5212080" cy="914400"/>
          </a:xfrm>
        </p:spPr>
        <p:txBody>
          <a:bodyPr/>
          <a:lstStyle/>
          <a:p>
            <a:r>
              <a:rPr/>
              <a:t>North Inlet –Winyah Bay (NIWB)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NIWB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NIWB operates a weather station located in Oyster Landing (OL) and maintains six continuous, long-term water quality stations at Oyster Creek (OC), Debidue Creek (DC), Clambank (CB), Thousand Acre (TA), Winyah Bay Bottom (WB), and Winyah Bay Surface (WS) locations.
NIWB is part of the SWMP. As Hurricane Matthew approached South Carolina, NIWB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Matthew traveled along the Florida coast as a category 3 hurricane. Matthew weakened to a category 2 near the Georgia coast before transitioning to a category 1 near South Carolina.  Matthew made landfall just south of McClellanville, South Carolina on October 8th.</a:t>
            </a:r>
          </a:p>
        </p:txBody>
      </p:sp>
      <p:sp>
        <p:nvSpPr>
          <p:cNvPr id="3" name="txt_ei_human_health_safety"/>
          <p:cNvSpPr>
            <a:spLocks noGrp="1"/>
          </p:cNvSpPr>
          <p:nvPr>
            <p:ph type="body" sz="quarter" idx="14"/>
          </p:nvPr>
        </p:nvSpPr>
        <p:spPr>
          <a:xfrm>
            <a:off x="4981128" y="951484"/>
            <a:ext cx="2743200" cy="1463040"/>
          </a:xfrm>
        </p:spPr>
        <p:txBody>
          <a:bodyPr/>
          <a:lstStyle/>
          <a:p>
            <a:r>
              <a:rPr/>
              <a:t>More than 800,000 homes and businesses lost  power across South Carolina.  Moderate flooding in the Black River and Pee Dee River spread into parts of the city of Georgetown and resulted in numerous evacuations throughout the county.
</a:t>
            </a:r>
          </a:p>
        </p:txBody>
      </p:sp>
      <p:sp>
        <p:nvSpPr>
          <p:cNvPr id="4" name="txt_ei_economic_losses"/>
          <p:cNvSpPr>
            <a:spLocks noGrp="1"/>
          </p:cNvSpPr>
          <p:nvPr>
            <p:ph type="body" sz="quarter" idx="15"/>
          </p:nvPr>
        </p:nvSpPr>
        <p:spPr>
          <a:xfrm>
            <a:off x="4983480" y="2836284"/>
            <a:ext cx="2743200" cy="1188720"/>
          </a:xfrm>
        </p:spPr>
        <p:txBody>
          <a:bodyPr/>
          <a:lstStyle/>
          <a:p>
            <a:r>
              <a:rPr/>
              <a:t>NOAA NCEI estimates that wind and water damage totaled approximately $10 billion, making Matthew the 10th most destructive hurricane to affect the United States.</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like oysters, crabs, shrimp, fish, phytoplankton, etc. rely on specific levels of salinity and dissolved oxygen to thrive and survive. The weather impacts from Matthew caused significant drops in the levels of salinity and dissolved oxygen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Matthew: 10/6/2016 - 10/10/2016</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when Matthew approached NIWB on Oct. 8.</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Daily Rainfall measurements at the weather station from Oct. 5 through Oct. 10.</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weather station from Oct. 5  through Oct. 26.</a:t>
            </a:r>
          </a:p>
        </p:txBody>
      </p:sp>
      <p:sp>
        <p:nvSpPr>
          <p:cNvPr id="6" name="txt_met_storm_desc"/>
          <p:cNvSpPr>
            <a:spLocks noGrp="1"/>
          </p:cNvSpPr>
          <p:nvPr>
            <p:ph type="body" sz="quarter" idx="16"/>
          </p:nvPr>
        </p:nvSpPr>
        <p:spPr>
          <a:xfrm>
            <a:off x="4021164" y="4957997"/>
            <a:ext cx="3749040" cy="5029200"/>
          </a:xfrm>
        </p:spPr>
        <p:txBody>
          <a:bodyPr/>
          <a:lstStyle/>
          <a:p>
            <a:r>
              <a:rPr/>
              <a:t>Torrential rains fell over South Carolina with 5.7 total inches of rainfall recorded at Oyster Landing. Hurricane-force wind gusts were felt in coastal areas. Maximum inundation levels across the state were 3-5 ft above ground level. At the NOS station at Oyster Landing, the peak water level was recorded at 4.7 ft above MHHW. In Georgetown County, moderate flooding occurred on the Black River and Pee Dee River and spread to parts of the city of Georgetown.  Floodwaters caused numerous road closures plus downed trees and powerlines.  
In addition to Georgetown County, Beaufort, Berkely, Charleston, Dorchester, and Horry counties were also heavily damaged by Matthew.  Across South Carolina, Matthew caused over a billion dollars in damage, left 800,000 people without electrical power, and caused significant
 environmental problems.</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Matthew brought heavy rains, high winds, storm surge, and freshwater flooding to South Carolina.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As Matthew traveled along the South Carolina coast on Oct. 8, salinity levels dropped and the diurnal cycle range narrowed for dissolved oxygen.</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Matthew: 10/6/2016 - 10/10/2016</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Oct. 5  through Oct. 26.</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a:t>Dissolved Oxygen levels from Oct. 5  through Oct. 26.</a:t>
            </a:r>
          </a:p>
        </p:txBody>
      </p:sp>
      <p:sp>
        <p:nvSpPr>
          <p:cNvPr id="8" name="txt_wq_ecosystem"/>
          <p:cNvSpPr>
            <a:spLocks noGrp="1"/>
          </p:cNvSpPr>
          <p:nvPr>
            <p:ph type="body" sz="quarter" idx="24"/>
          </p:nvPr>
        </p:nvSpPr>
        <p:spPr>
          <a:xfrm>
            <a:off x="0" y="6906271"/>
            <a:ext cx="3931920" cy="3017520"/>
          </a:xfrm>
        </p:spPr>
        <p:txBody>
          <a:bodyPr/>
          <a:lstStyle/>
          <a:p>
            <a:r>
              <a:rPr/>
              <a:t>Salinity and dissolved oxygen levels recorded at Debidue Creek show initial and post-storm impacts on water quality. For both parameters, the typical diurnal cycles were disturbed. For dissolved oxygen, the range in concentration was significantly smaller as Matthew traveled along the South Carolina coast on Oct. 8.  For salinity, the daily minimum dropped dramatically as Matthew passed.  Even after the storm, the salinity diurnal cycle recovered slowly. 
Major changes in salinity and dissolved oxygen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Every plant and animal species have habitat preferences and requirements. Understanding these habitats is critical to understanding populations.</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Maeve Snyder, Coastal Training Program Coordinator
e: msnyder@baruch.sc.edu
p: 843.904.9034</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North Inlet - Winyah Bay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http://northinlet.sc.edu/.
For video, news updates,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@NIWBReserve</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2022-05-25T13:51:38Z</dcterms:modified>
</cp:coreProperties>
</file>